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39C89-4794-0142-A51B-C77F9DF858AB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1B82E-4BEF-174A-A4DD-5D6F1176CB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46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1B82E-4BEF-174A-A4DD-5D6F1176CBB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488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1B82E-4BEF-174A-A4DD-5D6F1176CBB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607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1B82E-4BEF-174A-A4DD-5D6F1176CBB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/>
          <p:nvPr/>
        </p:nvSpPr>
        <p:spPr>
          <a:xfrm rot="21589200">
            <a:off x="293029" y="850666"/>
            <a:ext cx="7941468" cy="31049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4800" b="1" strike="noStrike" spc="-1" dirty="0">
                <a:solidFill>
                  <a:srgbClr val="002954"/>
                </a:solidFill>
                <a:latin typeface="Calibri Light"/>
                <a:ea typeface="DejaVu Sans"/>
              </a:rPr>
              <a:t>ЦЕНТРАЛИЗАЦИЯ ЗАКУПОК </a:t>
            </a:r>
          </a:p>
          <a:p>
            <a:pPr algn="ctr">
              <a:lnSpc>
                <a:spcPct val="90000"/>
              </a:lnSpc>
            </a:pPr>
            <a:r>
              <a:rPr lang="ru-RU" sz="4800" b="1" strike="noStrike" spc="-1" dirty="0">
                <a:solidFill>
                  <a:srgbClr val="002954"/>
                </a:solidFill>
                <a:latin typeface="Calibri Light"/>
                <a:ea typeface="DejaVu Sans"/>
              </a:rPr>
              <a:t>В ВОЛОГОДСКОЙ ОБЛАСТИ </a:t>
            </a:r>
            <a:endParaRPr lang="ru-RU" sz="4800" b="1" strike="noStrike" spc="-1" dirty="0">
              <a:latin typeface="XO Oriel"/>
            </a:endParaRPr>
          </a:p>
          <a:p>
            <a:pPr>
              <a:lnSpc>
                <a:spcPct val="90000"/>
              </a:lnSpc>
            </a:pPr>
            <a:endParaRPr lang="ru-RU" sz="4000" b="0" strike="noStrike" spc="-1" dirty="0">
              <a:latin typeface="XO Oriel"/>
            </a:endParaRPr>
          </a:p>
        </p:txBody>
      </p:sp>
      <p:sp>
        <p:nvSpPr>
          <p:cNvPr id="77" name="Подзаголовок 2"/>
          <p:cNvSpPr/>
          <p:nvPr/>
        </p:nvSpPr>
        <p:spPr>
          <a:xfrm>
            <a:off x="2359800" y="4811400"/>
            <a:ext cx="3072240" cy="137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Прямоугольник 6"/>
          <p:cNvSpPr/>
          <p:nvPr/>
        </p:nvSpPr>
        <p:spPr>
          <a:xfrm rot="20945400">
            <a:off x="9886838" y="-257927"/>
            <a:ext cx="1609468" cy="75051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Параллелограмм 7"/>
          <p:cNvSpPr/>
          <p:nvPr/>
        </p:nvSpPr>
        <p:spPr>
          <a:xfrm rot="4745400">
            <a:off x="4906809" y="2663921"/>
            <a:ext cx="8383362" cy="739094"/>
          </a:xfrm>
          <a:custGeom>
            <a:avLst/>
            <a:gdLst/>
            <a:ahLst/>
            <a:cxnLst/>
            <a:rect l="l" t="t" r="r" b="b"/>
            <a:pathLst>
              <a:path w="4155355" h="710014">
                <a:moveTo>
                  <a:pt x="523265" y="697926"/>
                </a:moveTo>
                <a:lnTo>
                  <a:pt x="0" y="0"/>
                </a:lnTo>
                <a:lnTo>
                  <a:pt x="4155355" y="151"/>
                </a:lnTo>
                <a:lnTo>
                  <a:pt x="3977889" y="710014"/>
                </a:lnTo>
                <a:lnTo>
                  <a:pt x="523265" y="697926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Равнобедренный треугольник 10"/>
          <p:cNvSpPr/>
          <p:nvPr/>
        </p:nvSpPr>
        <p:spPr>
          <a:xfrm rot="5400000">
            <a:off x="-111060" y="5374604"/>
            <a:ext cx="1604880" cy="1382760"/>
          </a:xfrm>
          <a:prstGeom prst="triangle">
            <a:avLst>
              <a:gd name="adj" fmla="val 50000"/>
            </a:avLst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Равнобедренный треугольник 9"/>
          <p:cNvSpPr/>
          <p:nvPr/>
        </p:nvSpPr>
        <p:spPr>
          <a:xfrm rot="5400000">
            <a:off x="-144360" y="4242240"/>
            <a:ext cx="2087280" cy="179856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Прямоугольник 29_0"/>
          <p:cNvSpPr/>
          <p:nvPr/>
        </p:nvSpPr>
        <p:spPr>
          <a:xfrm>
            <a:off x="1902959" y="4648200"/>
            <a:ext cx="5434011" cy="1958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ru-RU" sz="20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800" b="0" strike="noStrike" spc="-1" dirty="0">
                <a:solidFill>
                  <a:srgbClr val="0A3061"/>
                </a:solidFill>
                <a:latin typeface="XO Oriel"/>
                <a:ea typeface="DejaVu Sans"/>
              </a:rPr>
              <a:t>Комитет по регулированию контрактной системы Вологодской области </a:t>
            </a:r>
            <a:endParaRPr lang="ru-RU" sz="28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XO Oriel"/>
            </a:endParaRPr>
          </a:p>
        </p:txBody>
      </p:sp>
      <p:pic>
        <p:nvPicPr>
          <p:cNvPr id="83" name="Рисунок 7_0" descr="I:\Пользователи\Цивилев Игорь Сергеевич\темп\документы старые старые\МОИ ДОКУМЕНТЫ\ВЫСТАВКИ\Москва\СЛОНУ\логотип Комитета.jpg"/>
          <p:cNvPicPr/>
          <p:nvPr/>
        </p:nvPicPr>
        <p:blipFill>
          <a:blip r:embed="rId2" cstate="print"/>
          <a:stretch/>
        </p:blipFill>
        <p:spPr>
          <a:xfrm>
            <a:off x="6859772" y="4922729"/>
            <a:ext cx="1968542" cy="1670671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Прямоугольник 28"/>
          <p:cNvSpPr/>
          <p:nvPr/>
        </p:nvSpPr>
        <p:spPr>
          <a:xfrm>
            <a:off x="0" y="-12960"/>
            <a:ext cx="12198600" cy="7031880"/>
          </a:xfrm>
          <a:prstGeom prst="rect">
            <a:avLst/>
          </a:prstGeom>
          <a:solidFill>
            <a:srgbClr val="00295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Текст 2"/>
          <p:cNvSpPr/>
          <p:nvPr/>
        </p:nvSpPr>
        <p:spPr>
          <a:xfrm>
            <a:off x="360000" y="379080"/>
            <a:ext cx="11698560" cy="51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Комитет по регулированию контрактной системы Вологодской области</a:t>
            </a:r>
            <a:endParaRPr lang="ru-RU" sz="2800" b="0" strike="noStrike" spc="-1" dirty="0">
              <a:latin typeface="XO Oriel"/>
            </a:endParaRPr>
          </a:p>
        </p:txBody>
      </p:sp>
      <p:sp>
        <p:nvSpPr>
          <p:cNvPr id="86" name="Объект 5"/>
          <p:cNvSpPr/>
          <p:nvPr/>
        </p:nvSpPr>
        <p:spPr>
          <a:xfrm>
            <a:off x="360000" y="989556"/>
            <a:ext cx="11581629" cy="58684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1" strike="noStrike" spc="-1" dirty="0">
                <a:solidFill>
                  <a:srgbClr val="5B9BD5"/>
                </a:solidFill>
                <a:latin typeface="Calibri"/>
                <a:ea typeface="DejaVu Sans"/>
              </a:rPr>
              <a:t>С 1 апреля 2006 года создан Комитета государственного заказа Вологодской области</a:t>
            </a: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(Постановление Правительства Вологодской области от 30.03.2006 </a:t>
            </a:r>
            <a:r>
              <a:rPr lang="ru-RU" sz="2000" spc="-1" dirty="0">
                <a:solidFill>
                  <a:srgbClr val="FFFFFF"/>
                </a:solidFill>
                <a:latin typeface="Calibri"/>
                <a:ea typeface="DejaVu Sans"/>
              </a:rPr>
              <a:t>№</a:t>
            </a: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304 </a:t>
            </a: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"О создании Комитета государственного заказа Вологодской области")</a:t>
            </a:r>
            <a:endParaRPr lang="ru-RU" sz="20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Основная задача: </a:t>
            </a: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Обеспечение размещения заказов на поставки товаров, выполнение работ, оказание услуг для государственных нужд области в соответствии с законодательством Российской Федерации.</a:t>
            </a:r>
            <a:endParaRPr lang="ru-RU" sz="20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8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1" strike="noStrike" spc="-1" dirty="0">
                <a:solidFill>
                  <a:srgbClr val="5B9BD5"/>
                </a:solidFill>
                <a:latin typeface="Calibri"/>
                <a:ea typeface="DejaVu Sans"/>
              </a:rPr>
              <a:t>С 1 февраля 2021 года реорганизация Комитета — Комитет по регулированию контрактной системы Вологодской области и создание подведомственного учреждения КУ ВО «Центр закупок» </a:t>
            </a:r>
            <a:endParaRPr lang="ru-RU" sz="2000" b="1" spc="-1" dirty="0">
              <a:solidFill>
                <a:srgbClr val="5B9BD5"/>
              </a:solidFill>
              <a:latin typeface="Calibri"/>
              <a:ea typeface="DejaVu Sans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(Постановление Правительства Вологодской области от 26.10.2020 </a:t>
            </a:r>
            <a:r>
              <a:rPr lang="ru-RU" sz="2000" spc="-1" dirty="0">
                <a:solidFill>
                  <a:srgbClr val="FFFFFF"/>
                </a:solidFill>
                <a:latin typeface="Calibri"/>
                <a:ea typeface="DejaVu Sans"/>
              </a:rPr>
              <a:t>№</a:t>
            </a: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1246 "Об утверждении Положения о Комитете по регулированию контрактной системы Вологодской области"</a:t>
            </a:r>
            <a:endParaRPr lang="ru-RU" sz="20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8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Основные задачи Комитета: </a:t>
            </a:r>
            <a:endParaRPr lang="ru-RU" sz="2000" b="0" strike="noStrike" spc="-1" dirty="0">
              <a:latin typeface="XO Oriel"/>
            </a:endParaRPr>
          </a:p>
          <a:p>
            <a:pPr marL="223838" indent="-174625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регулирование контрактной системы для обеспечения нужд области </a:t>
            </a:r>
            <a:endParaRPr lang="ru-RU" b="0" strike="noStrike" spc="-1" dirty="0">
              <a:latin typeface="XO Oriel"/>
            </a:endParaRPr>
          </a:p>
          <a:p>
            <a:pPr marL="223838" indent="-174625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централизация закупок в соответствии со статьей 26 44-ФЗ</a:t>
            </a:r>
            <a:endParaRPr lang="ru-RU" b="0" strike="noStrike" spc="-1" dirty="0">
              <a:latin typeface="XO Oriel"/>
            </a:endParaRPr>
          </a:p>
          <a:p>
            <a:pPr marL="392113" indent="-34290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  <a:buFontTx/>
              <a:buChar char="-"/>
            </a:pP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реализация полномочий в соответствии с 223-ФЗ, </a:t>
            </a:r>
          </a:p>
          <a:p>
            <a:pPr marL="392113" indent="-34290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  <a:buFontTx/>
              <a:buChar char="-"/>
            </a:pP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содействие  развитию конкуренции на рынках товаров и услуг области, </a:t>
            </a:r>
          </a:p>
          <a:p>
            <a:pPr marL="392113" indent="-34290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  <a:buFontTx/>
              <a:buChar char="-"/>
            </a:pP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обеспечение проведения предварительных отборов подрядных организаций для оказания услуг и (или) выполнению работ по капитальному ремонту общего имущества в многоквартирном доме</a:t>
            </a:r>
            <a:endParaRPr lang="ru-RU" b="0" strike="noStrike" spc="-1" dirty="0">
              <a:latin typeface="XO Oriel"/>
            </a:endParaRPr>
          </a:p>
          <a:p>
            <a:pPr marL="223838" indent="-174625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обеспечение проведения конкурсного отбора региональных операторов по обращению с ТБО.</a:t>
            </a:r>
            <a:endParaRPr lang="ru-RU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1800" b="0" strike="noStrike" spc="-1" dirty="0">
              <a:latin typeface="XO Oriel"/>
            </a:endParaRPr>
          </a:p>
          <a:p>
            <a:pPr algn="just">
              <a:lnSpc>
                <a:spcPct val="115000"/>
              </a:lnSpc>
              <a:spcBef>
                <a:spcPts val="850"/>
              </a:spcBef>
              <a:spcAft>
                <a:spcPts val="567"/>
              </a:spcAft>
              <a:tabLst>
                <a:tab pos="0" algn="l"/>
              </a:tabLst>
            </a:pPr>
            <a:endParaRPr lang="ru-RU" sz="1800" b="0" strike="noStrike" spc="-1" dirty="0">
              <a:latin typeface="XO Ori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рямоугольник 28_0"/>
          <p:cNvSpPr/>
          <p:nvPr/>
        </p:nvSpPr>
        <p:spPr>
          <a:xfrm>
            <a:off x="0" y="-12960"/>
            <a:ext cx="12198600" cy="7031880"/>
          </a:xfrm>
          <a:prstGeom prst="rect">
            <a:avLst/>
          </a:prstGeom>
          <a:solidFill>
            <a:srgbClr val="00295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Объект 5_0"/>
          <p:cNvSpPr/>
          <p:nvPr/>
        </p:nvSpPr>
        <p:spPr>
          <a:xfrm>
            <a:off x="360000" y="250521"/>
            <a:ext cx="11627408" cy="6513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800" b="1" strike="noStrike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Государственное казенное учреждение Вологодской области </a:t>
            </a:r>
          </a:p>
          <a:p>
            <a:pPr algn="ctr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800" b="1" strike="noStrike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«Центр закупок»</a:t>
            </a: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200" b="1" strike="noStrike" spc="-1" dirty="0">
                <a:solidFill>
                  <a:srgbClr val="5B9BD5"/>
                </a:solidFill>
                <a:latin typeface="Calibri"/>
                <a:ea typeface="DejaVu Sans"/>
              </a:rPr>
              <a:t>С 1 февраля 2021 года создано подведомственного Комитету учреждение КУ ВО «Центр закупок» </a:t>
            </a:r>
            <a:endParaRPr lang="ru-RU" sz="2200" b="1" spc="-1" dirty="0">
              <a:solidFill>
                <a:srgbClr val="5B9BD5"/>
              </a:solidFill>
              <a:latin typeface="Calibri"/>
              <a:ea typeface="DejaVu Sans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1800" b="0" strike="noStrike" spc="-1" dirty="0">
              <a:solidFill>
                <a:srgbClr val="FFFFFF"/>
              </a:solidFill>
              <a:latin typeface="Calibri"/>
              <a:ea typeface="DejaVu Sans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Постановление Правительства Вологодской области от 26.10.2020 </a:t>
            </a:r>
            <a:r>
              <a:rPr lang="ru-RU" sz="2000" spc="-1" dirty="0">
                <a:solidFill>
                  <a:srgbClr val="FFFFFF"/>
                </a:solidFill>
                <a:latin typeface="Calibri"/>
                <a:ea typeface="DejaVu Sans"/>
              </a:rPr>
              <a:t>№</a:t>
            </a: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1244 "О создании казенного учреждения Вологодской области «Центр закупок")</a:t>
            </a: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2000" b="1" strike="noStrike" spc="-1" dirty="0">
              <a:solidFill>
                <a:srgbClr val="FFFFFF"/>
              </a:solidFill>
              <a:latin typeface="Calibri"/>
              <a:ea typeface="DejaVu Sans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Основные задачи Центра закупок: </a:t>
            </a:r>
            <a:endParaRPr lang="ru-RU" sz="2000" b="0" strike="noStrike" spc="-1" dirty="0">
              <a:latin typeface="XO Oriel"/>
            </a:endParaRPr>
          </a:p>
          <a:p>
            <a:pPr marL="360363" indent="-34925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определение поставщиков (подрядчиков, исполнителей) для обеспечения государственных нужд области для ОИГВ, казенных учреждений области, бюджетных учреждений, осуществляющих закупки в соответствии с часть 1 статьи 15 44-ФЗ</a:t>
            </a:r>
            <a:endParaRPr lang="ru-RU" sz="2000" b="0" strike="noStrike" spc="-1" dirty="0">
              <a:latin typeface="XO Oriel"/>
            </a:endParaRPr>
          </a:p>
          <a:p>
            <a:pPr marL="360363" indent="-34925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определение поставщиков (подрядчиков, исполнителей) для обеспечения муниципальных нужд для муниципальных заказчиков, муниципальных бюджетных учреждений, уполномоченных органов, уполномоченных учреждений, действующих от имени муниципальных заказчиков</a:t>
            </a:r>
            <a:endParaRPr lang="ru-RU" sz="2000" b="0" strike="noStrike" spc="-1" dirty="0">
              <a:latin typeface="XO Oriel"/>
            </a:endParaRPr>
          </a:p>
          <a:p>
            <a:pPr marL="360363" indent="-34925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организация закупок путем проведения конкурсов, аукционов в электронной форме для заказчиков, осуществляющих закупки в соответствии с 223-ФЗ, на основании соглашения с заказчиком</a:t>
            </a:r>
            <a:endParaRPr lang="ru-RU" sz="2000" b="0" strike="noStrike" spc="-1" dirty="0">
              <a:latin typeface="XO Oriel"/>
            </a:endParaRPr>
          </a:p>
          <a:p>
            <a:pPr marL="360363" indent="-349250"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r>
              <a:rPr lang="ru-RU" sz="20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- проведение торгов (аукциона на понижение цены) по выбору исполнителя услуг по перемещению и (или) хранению задержанных  транспортных средств при установлении тарифов на перемещение и хранение задержанных транспортных средств на территориях муниципальных образований области</a:t>
            </a:r>
            <a:endParaRPr lang="ru-RU" sz="2000" b="0" strike="noStrike" spc="-1" dirty="0"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281"/>
              </a:spcBef>
              <a:spcAft>
                <a:spcPts val="601"/>
              </a:spcAft>
            </a:pPr>
            <a:endParaRPr lang="ru-RU" sz="1800" b="0" strike="noStrike" spc="-1" dirty="0">
              <a:latin typeface="XO Oriel"/>
            </a:endParaRPr>
          </a:p>
          <a:p>
            <a:pPr algn="just">
              <a:lnSpc>
                <a:spcPct val="115000"/>
              </a:lnSpc>
              <a:spcBef>
                <a:spcPts val="850"/>
              </a:spcBef>
              <a:spcAft>
                <a:spcPts val="567"/>
              </a:spcAft>
              <a:tabLst>
                <a:tab pos="0" algn="l"/>
              </a:tabLst>
            </a:pPr>
            <a:endParaRPr lang="ru-RU" sz="1800" b="0" strike="noStrike" spc="-1" dirty="0">
              <a:latin typeface="XO Oriel"/>
            </a:endParaRPr>
          </a:p>
        </p:txBody>
      </p:sp>
      <p:sp>
        <p:nvSpPr>
          <p:cNvPr id="89" name="TextBox 9_0"/>
          <p:cNvSpPr/>
          <p:nvPr/>
        </p:nvSpPr>
        <p:spPr>
          <a:xfrm rot="10200">
            <a:off x="575640" y="1486800"/>
            <a:ext cx="4641840" cy="39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рямоугольник 2"/>
          <p:cNvSpPr/>
          <p:nvPr/>
        </p:nvSpPr>
        <p:spPr>
          <a:xfrm>
            <a:off x="252360" y="290286"/>
            <a:ext cx="5711400" cy="67237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Прямоугольник 15"/>
          <p:cNvSpPr/>
          <p:nvPr/>
        </p:nvSpPr>
        <p:spPr>
          <a:xfrm>
            <a:off x="6222060" y="67140"/>
            <a:ext cx="5711400" cy="67237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Текст 4"/>
          <p:cNvSpPr/>
          <p:nvPr/>
        </p:nvSpPr>
        <p:spPr>
          <a:xfrm>
            <a:off x="6222240" y="1260000"/>
            <a:ext cx="5712480" cy="107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3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Предметная </a:t>
            </a:r>
            <a:endParaRPr lang="ru-RU" sz="33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3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централизация</a:t>
            </a:r>
            <a:endParaRPr lang="ru-RU" sz="3300" b="0" strike="noStrike" spc="-1" dirty="0">
              <a:latin typeface="XO Oriel"/>
            </a:endParaRPr>
          </a:p>
        </p:txBody>
      </p:sp>
      <p:sp>
        <p:nvSpPr>
          <p:cNvPr id="93" name="Прямоугольник 18"/>
          <p:cNvSpPr/>
          <p:nvPr/>
        </p:nvSpPr>
        <p:spPr>
          <a:xfrm>
            <a:off x="720000" y="1260000"/>
            <a:ext cx="4674600" cy="89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895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4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Функциональная централизация</a:t>
            </a:r>
            <a:endParaRPr lang="ru-RU" sz="4000" b="0" strike="noStrike" spc="-1" dirty="0">
              <a:latin typeface="XO Oriel"/>
            </a:endParaRPr>
          </a:p>
        </p:txBody>
      </p:sp>
      <p:sp>
        <p:nvSpPr>
          <p:cNvPr id="94" name="Прямоугольник 4"/>
          <p:cNvSpPr/>
          <p:nvPr/>
        </p:nvSpPr>
        <p:spPr>
          <a:xfrm>
            <a:off x="152640" y="2412301"/>
            <a:ext cx="5811120" cy="4082099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Прямоугольник 24"/>
          <p:cNvSpPr/>
          <p:nvPr/>
        </p:nvSpPr>
        <p:spPr>
          <a:xfrm>
            <a:off x="6226688" y="2441397"/>
            <a:ext cx="5706772" cy="4025161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Объект 3"/>
          <p:cNvSpPr/>
          <p:nvPr/>
        </p:nvSpPr>
        <p:spPr>
          <a:xfrm>
            <a:off x="6298020" y="2532113"/>
            <a:ext cx="5535720" cy="4025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Совместные закупки по 44-ФЗ 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для государственных заказчиков 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286 закупки 197 заказчиков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(по отдельным товаром, работам, услугам для муниципальным заказчикам)</a:t>
            </a:r>
            <a:endParaRPr lang="ru-RU" spc="-1" dirty="0">
              <a:latin typeface="XO Oriel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trike="noStrike" spc="-1" dirty="0">
                <a:solidFill>
                  <a:srgbClr val="FF0000"/>
                </a:solidFill>
                <a:latin typeface="XO Oriel"/>
                <a:ea typeface="DejaVu Sans"/>
              </a:rPr>
              <a:t>47 закупки 335 заказчиков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Совместные закупки по 223-ФЗ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pc="-1" dirty="0">
                <a:solidFill>
                  <a:srgbClr val="FFFFFF"/>
                </a:solidFill>
                <a:latin typeface="Calibri"/>
              </a:rPr>
              <a:t>для государственных заказчиков  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pc="-1" dirty="0">
                <a:solidFill>
                  <a:srgbClr val="FF0000"/>
                </a:solidFill>
                <a:latin typeface="Calibri"/>
              </a:rPr>
              <a:t>45 закупок 11 заказчиков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pc="-1" dirty="0">
                <a:solidFill>
                  <a:srgbClr val="FFFFFF"/>
                </a:solidFill>
                <a:latin typeface="Calibri"/>
              </a:rPr>
              <a:t>(по отдельным товаром, работам, услугам для муниципальным заказчикам)</a:t>
            </a:r>
          </a:p>
          <a:p>
            <a:pPr algn="ctr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trike="noStrike" spc="-1" dirty="0">
                <a:solidFill>
                  <a:srgbClr val="FF0000"/>
                </a:solidFill>
                <a:latin typeface="Calibri"/>
              </a:rPr>
              <a:t>10 закупок 1</a:t>
            </a:r>
            <a:r>
              <a:rPr lang="ru-RU" i="1" spc="-1" dirty="0">
                <a:solidFill>
                  <a:srgbClr val="FF0000"/>
                </a:solidFill>
                <a:latin typeface="Calibri"/>
              </a:rPr>
              <a:t>5 заказчиков</a:t>
            </a:r>
            <a:endParaRPr lang="ru-RU" i="1" strike="noStrike" spc="-1" dirty="0">
              <a:solidFill>
                <a:srgbClr val="FF0000"/>
              </a:solidFill>
              <a:latin typeface="XO Oriel"/>
            </a:endParaRPr>
          </a:p>
        </p:txBody>
      </p:sp>
      <p:sp>
        <p:nvSpPr>
          <p:cNvPr id="97" name="Прямоугольник 19"/>
          <p:cNvSpPr/>
          <p:nvPr/>
        </p:nvSpPr>
        <p:spPr>
          <a:xfrm>
            <a:off x="924072" y="2583077"/>
            <a:ext cx="4732411" cy="39846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44-ФЗ</a:t>
            </a: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— закупки для ОИГВ и государственных учреждений (для отдельных заказчиков </a:t>
            </a: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за исключением</a:t>
            </a: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запросов котировок с </a:t>
            </a:r>
            <a:r>
              <a:rPr lang="ru-RU" b="1" spc="-1" dirty="0">
                <a:solidFill>
                  <a:srgbClr val="FFFFFF"/>
                </a:solidFill>
                <a:latin typeface="Calibri"/>
                <a:ea typeface="DejaVu Sans"/>
              </a:rPr>
              <a:t>НМЦК до 500 </a:t>
            </a:r>
            <a:r>
              <a:rPr lang="ru-RU" b="1" spc="-1" dirty="0" err="1">
                <a:solidFill>
                  <a:srgbClr val="FFFFFF"/>
                </a:solidFill>
                <a:latin typeface="Calibri"/>
                <a:ea typeface="DejaVu Sans"/>
              </a:rPr>
              <a:t>тыс.рублей</a:t>
            </a:r>
            <a:r>
              <a:rPr lang="ru-RU" b="1" spc="-1" dirty="0">
                <a:solidFill>
                  <a:srgbClr val="FFFFFF"/>
                </a:solidFill>
                <a:latin typeface="Calibri"/>
                <a:ea typeface="DejaVu Sans"/>
              </a:rPr>
              <a:t>)</a:t>
            </a:r>
            <a:r>
              <a:rPr lang="en-US" b="1" spc="-1" dirty="0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en-US" i="1" spc="-1" dirty="0">
                <a:solidFill>
                  <a:srgbClr val="FF0000"/>
                </a:solidFill>
                <a:latin typeface="Calibri"/>
                <a:ea typeface="DejaVu Sans"/>
              </a:rPr>
              <a:t>4000 </a:t>
            </a:r>
            <a:r>
              <a:rPr lang="ru-RU" i="1" spc="-1" dirty="0">
                <a:solidFill>
                  <a:srgbClr val="FF0000"/>
                </a:solidFill>
                <a:latin typeface="Calibri"/>
                <a:ea typeface="DejaVu Sans"/>
              </a:rPr>
              <a:t>закупки 211 заказчиков* </a:t>
            </a:r>
            <a:endParaRPr lang="ru-RU" i="1" strike="noStrike" spc="-1" dirty="0">
              <a:solidFill>
                <a:srgbClr val="FF0000"/>
              </a:solidFill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44-ФЗ</a:t>
            </a: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— закупки для ОМСУ и муниципальных учреждений (областные и федеральные деньги на стройку, продукты питания, НП «Образование»)  + муниципальные деньги на проектирование </a:t>
            </a:r>
            <a:r>
              <a:rPr lang="ru-RU" i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343 закупки 170 заказчиков</a:t>
            </a:r>
            <a:endParaRPr lang="ru-RU" i="1" strike="noStrike" spc="-1" dirty="0">
              <a:solidFill>
                <a:srgbClr val="FF0000"/>
              </a:solidFill>
              <a:latin typeface="XO Orie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223-ФЗ</a:t>
            </a:r>
            <a:r>
              <a:rPr lang="ru-RU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— закупки для </a:t>
            </a:r>
            <a:r>
              <a:rPr lang="ru-RU" b="1" spc="-1" dirty="0">
                <a:solidFill>
                  <a:srgbClr val="FFFFFF"/>
                </a:solidFill>
                <a:latin typeface="Calibri"/>
                <a:ea typeface="DejaVu Sans"/>
              </a:rPr>
              <a:t>областных учреждений конкурсы и аукционы </a:t>
            </a:r>
          </a:p>
          <a:p>
            <a:pPr algn="just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trike="noStrike" spc="-1" dirty="0">
                <a:solidFill>
                  <a:srgbClr val="FF0000"/>
                </a:solidFill>
                <a:latin typeface="Calibri"/>
              </a:rPr>
              <a:t>140 закупок 30 заказчика</a:t>
            </a:r>
          </a:p>
          <a:p>
            <a:pPr algn="just">
              <a:lnSpc>
                <a:spcPct val="80000"/>
              </a:lnSpc>
              <a:spcBef>
                <a:spcPts val="479"/>
              </a:spcBef>
              <a:spcAft>
                <a:spcPts val="601"/>
              </a:spcAft>
            </a:pPr>
            <a:r>
              <a:rPr lang="ru-RU" i="1" spc="-1" dirty="0">
                <a:solidFill>
                  <a:srgbClr val="FF0000"/>
                </a:solidFill>
                <a:latin typeface="Calibri"/>
              </a:rPr>
              <a:t>* В 2022 году</a:t>
            </a:r>
            <a:endParaRPr lang="ru-RU" i="1" strike="noStrike" spc="-1" dirty="0">
              <a:solidFill>
                <a:srgbClr val="FF0000"/>
              </a:solidFill>
              <a:latin typeface="XO Oriel"/>
            </a:endParaRPr>
          </a:p>
        </p:txBody>
      </p:sp>
      <p:sp>
        <p:nvSpPr>
          <p:cNvPr id="98" name="Прямоугольный треугольник 20"/>
          <p:cNvSpPr/>
          <p:nvPr/>
        </p:nvSpPr>
        <p:spPr>
          <a:xfrm rot="16200000">
            <a:off x="4989373" y="5582129"/>
            <a:ext cx="833040" cy="883800"/>
          </a:xfrm>
          <a:prstGeom prst="rtTriangle">
            <a:avLst/>
          </a:prstGeom>
          <a:solidFill>
            <a:srgbClr val="00295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Прямоугольный треугольник 21"/>
          <p:cNvSpPr/>
          <p:nvPr/>
        </p:nvSpPr>
        <p:spPr>
          <a:xfrm rot="16200000">
            <a:off x="5099395" y="5516810"/>
            <a:ext cx="739080" cy="784080"/>
          </a:xfrm>
          <a:prstGeom prst="rtTriangle">
            <a:avLst/>
          </a:prstGeom>
          <a:noFill/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Прямоугольный треугольник 27"/>
          <p:cNvSpPr/>
          <p:nvPr/>
        </p:nvSpPr>
        <p:spPr>
          <a:xfrm rot="16200000" flipH="1" flipV="1">
            <a:off x="363264" y="2709434"/>
            <a:ext cx="618453" cy="528797"/>
          </a:xfrm>
          <a:prstGeom prst="rtTriangle">
            <a:avLst/>
          </a:prstGeom>
          <a:solidFill>
            <a:srgbClr val="00295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Прямоугольный треугольник 28"/>
          <p:cNvSpPr/>
          <p:nvPr/>
        </p:nvSpPr>
        <p:spPr>
          <a:xfrm rot="16200000" flipH="1" flipV="1">
            <a:off x="273929" y="2596993"/>
            <a:ext cx="618454" cy="555546"/>
          </a:xfrm>
          <a:prstGeom prst="rtTriangle">
            <a:avLst/>
          </a:prstGeom>
          <a:noFill/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Прямоугольник 38_0"/>
          <p:cNvSpPr/>
          <p:nvPr/>
        </p:nvSpPr>
        <p:spPr>
          <a:xfrm>
            <a:off x="3603599" y="363599"/>
            <a:ext cx="5076937" cy="680219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  <a:custDash>
              <a:ds d="70000" sp="70000"/>
              <a:ds d="70000" sp="70000"/>
            </a:custDash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600" b="1" strike="noStrike" spc="-1" dirty="0">
                <a:solidFill>
                  <a:srgbClr val="000000"/>
                </a:solidFill>
                <a:latin typeface="XO Oriel"/>
                <a:ea typeface="DejaVu Sans"/>
              </a:rPr>
              <a:t>ЦЕНТРАЛИЗАЦИЯ ЗАКУПОК</a:t>
            </a:r>
            <a:endParaRPr lang="ru-RU" sz="2600" b="0" strike="noStrike" spc="-1" dirty="0">
              <a:latin typeface="XO Oriel"/>
            </a:endParaRPr>
          </a:p>
        </p:txBody>
      </p:sp>
      <p:sp>
        <p:nvSpPr>
          <p:cNvPr id="103" name="Прямоугольный треугольник 20_0"/>
          <p:cNvSpPr/>
          <p:nvPr/>
        </p:nvSpPr>
        <p:spPr>
          <a:xfrm rot="16200000">
            <a:off x="11046652" y="5572620"/>
            <a:ext cx="833040" cy="883800"/>
          </a:xfrm>
          <a:prstGeom prst="rtTriangle">
            <a:avLst/>
          </a:prstGeom>
          <a:solidFill>
            <a:srgbClr val="00295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Прямоугольный треугольник 21_0"/>
          <p:cNvSpPr/>
          <p:nvPr/>
        </p:nvSpPr>
        <p:spPr>
          <a:xfrm rot="16200000">
            <a:off x="11072160" y="5575499"/>
            <a:ext cx="739080" cy="784080"/>
          </a:xfrm>
          <a:prstGeom prst="rtTriangle">
            <a:avLst/>
          </a:prstGeom>
          <a:noFill/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Прямоугольный треугольник 27_0"/>
          <p:cNvSpPr/>
          <p:nvPr/>
        </p:nvSpPr>
        <p:spPr>
          <a:xfrm rot="16200000" flipH="1" flipV="1">
            <a:off x="6276167" y="2644858"/>
            <a:ext cx="739800" cy="657951"/>
          </a:xfrm>
          <a:prstGeom prst="rtTriangle">
            <a:avLst/>
          </a:prstGeom>
          <a:solidFill>
            <a:srgbClr val="00295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Прямоугольный треугольник 28_0"/>
          <p:cNvSpPr/>
          <p:nvPr/>
        </p:nvSpPr>
        <p:spPr>
          <a:xfrm rot="16200000" flipH="1" flipV="1">
            <a:off x="6424106" y="2738040"/>
            <a:ext cx="615334" cy="557872"/>
          </a:xfrm>
          <a:prstGeom prst="rtTriangle">
            <a:avLst/>
          </a:prstGeom>
          <a:noFill/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31"/>
          <p:cNvSpPr/>
          <p:nvPr/>
        </p:nvSpPr>
        <p:spPr>
          <a:xfrm>
            <a:off x="11520000" y="4320"/>
            <a:ext cx="718200" cy="6851880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Заголовок 1"/>
          <p:cNvSpPr/>
          <p:nvPr/>
        </p:nvSpPr>
        <p:spPr>
          <a:xfrm>
            <a:off x="1620360" y="384840"/>
            <a:ext cx="6478560" cy="69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spcBef>
                <a:spcPts val="879"/>
              </a:spcBef>
              <a:spcAft>
                <a:spcPts val="601"/>
              </a:spcAft>
            </a:pPr>
            <a:r>
              <a:rPr lang="ru-RU" sz="3600" b="1" strike="noStrike" spc="-1">
                <a:solidFill>
                  <a:srgbClr val="002954"/>
                </a:solidFill>
                <a:latin typeface="Calibri Light"/>
                <a:ea typeface="DejaVu Sans"/>
              </a:rPr>
              <a:t>ЭТАПЫ ЦЕНТРАЛИЗАЦИИ</a:t>
            </a:r>
            <a:r>
              <a:rPr lang="ru-RU" sz="4400" b="1" strike="noStrike" spc="-1">
                <a:solidFill>
                  <a:srgbClr val="002954"/>
                </a:solidFill>
                <a:latin typeface="Calibri Light"/>
                <a:ea typeface="DejaVu Sans"/>
              </a:rPr>
              <a:t> </a:t>
            </a:r>
            <a:endParaRPr lang="ru-RU" sz="4400" b="0" strike="noStrike" spc="-1">
              <a:latin typeface="XO Oriel"/>
            </a:endParaRPr>
          </a:p>
        </p:txBody>
      </p:sp>
      <p:sp>
        <p:nvSpPr>
          <p:cNvPr id="109" name="Объект 2"/>
          <p:cNvSpPr/>
          <p:nvPr/>
        </p:nvSpPr>
        <p:spPr>
          <a:xfrm>
            <a:off x="306720" y="1514160"/>
            <a:ext cx="11073600" cy="514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       </a:t>
            </a:r>
            <a:endParaRPr lang="ru-RU" sz="1800" b="0" strike="noStrike" spc="-1" dirty="0">
              <a:latin typeface="XO Oriel"/>
            </a:endParaRPr>
          </a:p>
          <a:p>
            <a:pPr marL="228600" indent="-222480" algn="just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2006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18 заказчиков (ОИГВ) с постепенной передачей учреждений</a:t>
            </a:r>
            <a:endParaRPr lang="ru-RU" sz="2200" b="0" strike="noStrike" spc="-1" dirty="0">
              <a:latin typeface="XO Oriel"/>
            </a:endParaRPr>
          </a:p>
          <a:p>
            <a:pPr marL="228600" indent="-222480" algn="just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2010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— передача полномочий на осуществление закупок 3-х крупных заказчиков области: департамент дорожного хозяйства, департамент здравоохранения, департамент образования</a:t>
            </a:r>
            <a:endParaRPr lang="ru-RU" sz="2200" b="0" strike="noStrike" spc="-1" dirty="0">
              <a:latin typeface="XO Oriel"/>
            </a:endParaRPr>
          </a:p>
          <a:p>
            <a:pPr marL="228600" indent="-222480" algn="just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2012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— передача полномочий на осуществление закупок бюджетными учреждениями здравоохранения области. </a:t>
            </a:r>
            <a:endParaRPr lang="ru-RU" sz="2200" b="0" strike="noStrike" spc="-1" dirty="0">
              <a:latin typeface="XO Oriel"/>
            </a:endParaRPr>
          </a:p>
          <a:p>
            <a:pPr marL="228600" indent="-222480" algn="just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200" b="1" strike="noStrike" spc="-1" dirty="0">
                <a:latin typeface="Calibri"/>
                <a:ea typeface="DejaVu Sans"/>
              </a:rPr>
              <a:t>2018 год </a:t>
            </a:r>
            <a:r>
              <a:rPr lang="ru-RU" sz="2200" b="0" strike="noStrike" spc="-1" dirty="0">
                <a:latin typeface="Calibri"/>
                <a:ea typeface="DejaVu Sans"/>
              </a:rPr>
              <a:t>– централизация муниципальных закупок на областные субсидии (стройка)</a:t>
            </a:r>
          </a:p>
          <a:p>
            <a:pPr marL="228600" indent="-222480" algn="just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endParaRPr lang="ru-RU" sz="2000" b="0" strike="noStrike" spc="-1" dirty="0">
              <a:latin typeface="XO Oriel"/>
            </a:endParaRPr>
          </a:p>
          <a:p>
            <a:pPr>
              <a:lnSpc>
                <a:spcPct val="90000"/>
              </a:lnSpc>
              <a:spcBef>
                <a:spcPts val="601"/>
              </a:spcBef>
              <a:tabLst>
                <a:tab pos="0" algn="l"/>
              </a:tabLst>
            </a:pPr>
            <a:endParaRPr lang="ru-RU" sz="2000" b="0" strike="noStrike" spc="-1" dirty="0">
              <a:latin typeface="XO Orie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2018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-  полномочия на утверждение типового положения о закупке, </a:t>
            </a:r>
            <a:endParaRPr lang="ru-RU" sz="2200" b="0" strike="noStrike" spc="-1" dirty="0">
              <a:latin typeface="XO Orie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полномочия на осуществление ведомственного контроля за соблюдением требований 223-ФЗ  </a:t>
            </a:r>
            <a:endParaRPr lang="ru-RU" sz="2200" b="0" strike="noStrike" spc="-1" dirty="0">
              <a:latin typeface="XO Orie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2023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- ГКУ ВО «Центр закупок» осуществляет полномочия для всех заказчиков по проведению конкурсов и аукционов </a:t>
            </a:r>
            <a:endParaRPr lang="ru-RU" sz="2200" b="0" strike="noStrike" spc="-1" dirty="0">
              <a:latin typeface="XO Oriel"/>
            </a:endParaRPr>
          </a:p>
        </p:txBody>
      </p:sp>
      <p:sp>
        <p:nvSpPr>
          <p:cNvPr id="110" name="Прямоугольный треугольник 11"/>
          <p:cNvSpPr/>
          <p:nvPr/>
        </p:nvSpPr>
        <p:spPr>
          <a:xfrm rot="5400000">
            <a:off x="319320" y="17856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Прямоугольный треугольник 10"/>
          <p:cNvSpPr/>
          <p:nvPr/>
        </p:nvSpPr>
        <p:spPr>
          <a:xfrm rot="5400000">
            <a:off x="36720" y="19440"/>
            <a:ext cx="1221120" cy="1221120"/>
          </a:xfrm>
          <a:prstGeom prst="rtTriangle">
            <a:avLst/>
          </a:prstGeom>
          <a:noFill/>
          <a:ln w="76200">
            <a:solidFill>
              <a:srgbClr val="0029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Прямоугольник 14"/>
          <p:cNvSpPr/>
          <p:nvPr/>
        </p:nvSpPr>
        <p:spPr>
          <a:xfrm>
            <a:off x="5914080" y="900000"/>
            <a:ext cx="5961600" cy="61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  <a:spcBef>
                <a:spcPts val="879"/>
              </a:spcBef>
              <a:spcAft>
                <a:spcPts val="601"/>
              </a:spcAft>
            </a:pPr>
            <a:r>
              <a:rPr lang="ru-RU" sz="2200" b="1" strike="noStrike" spc="-1">
                <a:solidFill>
                  <a:srgbClr val="FFFFFF"/>
                </a:solidFill>
                <a:latin typeface="Calibri Light"/>
                <a:ea typeface="DejaVu Sans"/>
              </a:rPr>
              <a:t> </a:t>
            </a:r>
            <a:endParaRPr lang="ru-RU" sz="2200" b="0" strike="noStrike" spc="-1">
              <a:latin typeface="XO Oriel"/>
            </a:endParaRPr>
          </a:p>
        </p:txBody>
      </p:sp>
      <p:sp>
        <p:nvSpPr>
          <p:cNvPr id="113" name="Прямоугольный треугольник 36"/>
          <p:cNvSpPr/>
          <p:nvPr/>
        </p:nvSpPr>
        <p:spPr>
          <a:xfrm rot="5400000" flipH="1" flipV="1">
            <a:off x="10439640" y="571680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Прямоугольный треугольник 37"/>
          <p:cNvSpPr/>
          <p:nvPr/>
        </p:nvSpPr>
        <p:spPr>
          <a:xfrm rot="5400000" flipH="1" flipV="1">
            <a:off x="10477440" y="5578560"/>
            <a:ext cx="1221120" cy="1221120"/>
          </a:xfrm>
          <a:prstGeom prst="rtTriangle">
            <a:avLst/>
          </a:prstGeom>
          <a:noFill/>
          <a:ln w="76200">
            <a:solidFill>
              <a:srgbClr val="0029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Прямоугольник 29_2"/>
          <p:cNvSpPr/>
          <p:nvPr/>
        </p:nvSpPr>
        <p:spPr>
          <a:xfrm>
            <a:off x="-4320" y="1339560"/>
            <a:ext cx="4502880" cy="45936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94-ФЗ, 44-ФЗ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16" name="Прямоугольник 29_3"/>
          <p:cNvSpPr/>
          <p:nvPr/>
        </p:nvSpPr>
        <p:spPr>
          <a:xfrm>
            <a:off x="-3960" y="4320000"/>
            <a:ext cx="4502880" cy="3589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223-ФЗ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рямоугольник 31_1"/>
          <p:cNvSpPr/>
          <p:nvPr/>
        </p:nvSpPr>
        <p:spPr>
          <a:xfrm>
            <a:off x="720000" y="0"/>
            <a:ext cx="11471040" cy="6851880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Прямоугольник 13_5"/>
          <p:cNvSpPr/>
          <p:nvPr/>
        </p:nvSpPr>
        <p:spPr>
          <a:xfrm>
            <a:off x="1440000" y="1440000"/>
            <a:ext cx="5038920" cy="52189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5B9BD5"/>
                </a:solidFill>
                <a:latin typeface="XO Oriel"/>
                <a:ea typeface="DejaVu Sans"/>
              </a:rPr>
              <a:t>С 2007 года: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продукты питания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1500" spc="-1" dirty="0">
                <a:solidFill>
                  <a:srgbClr val="FFFFFF"/>
                </a:solidFill>
                <a:latin typeface="XO Oriel"/>
              </a:rPr>
              <a:t>ГСМ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услуги добровольного медицинского страхования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услуги обязательного государственного страхования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5B9BD5"/>
                </a:solidFill>
                <a:latin typeface="XO Oriel"/>
                <a:ea typeface="DejaVu Sans"/>
              </a:rPr>
              <a:t>С 2014 года: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лекарственные препараты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медицинские изделия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медицинское оборудование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автомобили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компьютерная техника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канцелярские товары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</a:t>
            </a:r>
            <a:r>
              <a:rPr lang="ru-RU" sz="1500" b="0" strike="noStrike" spc="-1" dirty="0" err="1">
                <a:solidFill>
                  <a:srgbClr val="FFFFFF"/>
                </a:solidFill>
                <a:latin typeface="XO Oriel"/>
                <a:ea typeface="DejaVu Sans"/>
              </a:rPr>
              <a:t>хоз.товары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</a:t>
            </a:r>
            <a:r>
              <a:rPr lang="ru-RU" sz="1500" b="0" strike="noStrike" spc="-1" dirty="0" err="1">
                <a:solidFill>
                  <a:srgbClr val="FFFFFF"/>
                </a:solidFill>
                <a:latin typeface="XO Oriel"/>
                <a:ea typeface="DejaVu Sans"/>
              </a:rPr>
              <a:t>дез.средства</a:t>
            </a:r>
            <a:endParaRPr lang="ru-RU" sz="1500" b="0" strike="noStrike" spc="-1" dirty="0">
              <a:latin typeface="XO Oriel"/>
            </a:endParaRPr>
          </a:p>
          <a:p>
            <a:r>
              <a:rPr lang="ru-RU" sz="1500" spc="-1" dirty="0">
                <a:solidFill>
                  <a:srgbClr val="FFFFFF"/>
                </a:solidFill>
                <a:latin typeface="XO Oriel"/>
              </a:rPr>
              <a:t>- каменный уголь</a:t>
            </a:r>
          </a:p>
          <a:p>
            <a:pPr>
              <a:lnSpc>
                <a:spcPct val="100000"/>
              </a:lnSpc>
            </a:pP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5B9BD5"/>
                </a:solidFill>
                <a:latin typeface="XO Oriel"/>
                <a:ea typeface="DejaVu Sans"/>
              </a:rPr>
              <a:t>С 2021 года: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услуги по организации лечебного питания 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FFFF"/>
                </a:solidFill>
                <a:latin typeface="XO Oriel"/>
                <a:ea typeface="DejaVu Sans"/>
              </a:rPr>
              <a:t>- охранные услуги</a:t>
            </a:r>
            <a:endParaRPr lang="ru-RU" sz="1500" b="0" strike="noStrike" spc="-1" dirty="0">
              <a:latin typeface="XO Oriel"/>
            </a:endParaRPr>
          </a:p>
          <a:p>
            <a:r>
              <a:rPr lang="ru-RU" sz="1500" spc="-1" dirty="0">
                <a:solidFill>
                  <a:srgbClr val="FFFFFF"/>
                </a:solidFill>
                <a:latin typeface="XO Oriel"/>
              </a:rPr>
              <a:t>- товары, </a:t>
            </a:r>
            <a:r>
              <a:rPr lang="ru-RU" sz="1400" spc="-1" dirty="0">
                <a:solidFill>
                  <a:srgbClr val="FFFFFF"/>
                </a:solidFill>
                <a:latin typeface="XO Oriel"/>
              </a:rPr>
              <a:t>закупаемые</a:t>
            </a:r>
            <a:r>
              <a:rPr lang="ru-RU" sz="1500" spc="-1" dirty="0">
                <a:solidFill>
                  <a:srgbClr val="FFFFFF"/>
                </a:solidFill>
                <a:latin typeface="XO Oriel"/>
              </a:rPr>
              <a:t> в рамках НП «Образование» для муниципальных заказчиков</a:t>
            </a: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5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500" b="0" strike="noStrike" spc="-1" dirty="0">
              <a:latin typeface="XO Oriel"/>
            </a:endParaRPr>
          </a:p>
        </p:txBody>
      </p:sp>
      <p:sp>
        <p:nvSpPr>
          <p:cNvPr id="127" name="Прямоугольник 12_1"/>
          <p:cNvSpPr/>
          <p:nvPr/>
        </p:nvSpPr>
        <p:spPr>
          <a:xfrm>
            <a:off x="6840000" y="1440000"/>
            <a:ext cx="4498920" cy="52189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729FCF"/>
                </a:solidFill>
                <a:latin typeface="XO Oriel"/>
                <a:ea typeface="DejaVu Sans"/>
              </a:rPr>
              <a:t>С 2020 года: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FFFFFF"/>
                </a:solidFill>
                <a:latin typeface="XO Oriel"/>
                <a:ea typeface="DejaVu Sans"/>
              </a:rPr>
              <a:t>- продукты питания для государственных заказчиков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5B9BD5"/>
                </a:solidFill>
                <a:latin typeface="XO Oriel"/>
                <a:ea typeface="DejaVu Sans"/>
              </a:rPr>
              <a:t>С 2022 года: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FFFFFF"/>
                </a:solidFill>
                <a:latin typeface="XO Oriel"/>
                <a:ea typeface="DejaVu Sans"/>
              </a:rPr>
              <a:t>- продукты питания для муниципальных заказчиков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28" name="Прямоугольник 38_2"/>
          <p:cNvSpPr/>
          <p:nvPr/>
        </p:nvSpPr>
        <p:spPr>
          <a:xfrm>
            <a:off x="2520000" y="105840"/>
            <a:ext cx="8278920" cy="61308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Прямоугольник 14_1"/>
          <p:cNvSpPr/>
          <p:nvPr/>
        </p:nvSpPr>
        <p:spPr>
          <a:xfrm>
            <a:off x="2700000" y="105840"/>
            <a:ext cx="7918920" cy="61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879"/>
              </a:spcBef>
              <a:spcAft>
                <a:spcPts val="601"/>
              </a:spcAft>
            </a:pPr>
            <a:r>
              <a:rPr lang="ru-RU" sz="2200" b="1" strike="noStrike" spc="-1">
                <a:solidFill>
                  <a:srgbClr val="FFFFFF"/>
                </a:solidFill>
                <a:latin typeface="Calibri Light"/>
                <a:ea typeface="DejaVu Sans"/>
              </a:rPr>
              <a:t>ПРЕДМЕТНАЯ ЦЕНТРАЛИЗАЦИЯ (СОВМЕСТНЫЕ ЗАКУПКИ)</a:t>
            </a:r>
            <a:endParaRPr lang="ru-RU" sz="2200" b="0" strike="noStrike" spc="-1">
              <a:latin typeface="XO Oriel"/>
            </a:endParaRPr>
          </a:p>
        </p:txBody>
      </p:sp>
      <p:sp>
        <p:nvSpPr>
          <p:cNvPr id="130" name="Прямоугольник 29_4"/>
          <p:cNvSpPr/>
          <p:nvPr/>
        </p:nvSpPr>
        <p:spPr>
          <a:xfrm>
            <a:off x="1440000" y="736749"/>
            <a:ext cx="5038920" cy="6130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44-ФЗ </a:t>
            </a:r>
          </a:p>
          <a:p>
            <a:pPr algn="ctr">
              <a:lnSpc>
                <a:spcPct val="100000"/>
              </a:lnSpc>
            </a:pPr>
            <a:r>
              <a:rPr lang="ru-RU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 группы ТРУ(653 позиции)</a:t>
            </a:r>
            <a:r>
              <a:rPr lang="ru-RU" i="1" dirty="0">
                <a:solidFill>
                  <a:srgbClr val="FF0000"/>
                </a:solidFill>
                <a:effectLst/>
              </a:rPr>
              <a:t> </a:t>
            </a:r>
            <a:endParaRPr lang="ru-RU" sz="1800" b="0" i="1" strike="noStrike" spc="-1" dirty="0">
              <a:solidFill>
                <a:srgbClr val="FF0000"/>
              </a:solidFill>
              <a:latin typeface="XO Oriel"/>
            </a:endParaRPr>
          </a:p>
        </p:txBody>
      </p:sp>
      <p:sp>
        <p:nvSpPr>
          <p:cNvPr id="131" name="Прямоугольник 29_5"/>
          <p:cNvSpPr/>
          <p:nvPr/>
        </p:nvSpPr>
        <p:spPr>
          <a:xfrm>
            <a:off x="6850886" y="736749"/>
            <a:ext cx="4498920" cy="6130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223-ФЗ</a:t>
            </a:r>
          </a:p>
          <a:p>
            <a:pPr algn="ctr">
              <a:lnSpc>
                <a:spcPct val="100000"/>
              </a:lnSpc>
            </a:pPr>
            <a:r>
              <a:rPr lang="ru-RU" i="1" spc="-1" dirty="0">
                <a:solidFill>
                  <a:srgbClr val="FF0000"/>
                </a:solidFill>
                <a:latin typeface="Calibri"/>
              </a:rPr>
              <a:t>176 позиций</a:t>
            </a:r>
            <a:endParaRPr lang="ru-RU" sz="1800" i="1" strike="noStrike" spc="-1" dirty="0">
              <a:solidFill>
                <a:srgbClr val="FF0000"/>
              </a:solidFill>
              <a:latin typeface="XO Ori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Прямоугольник 5_0"/>
          <p:cNvSpPr/>
          <p:nvPr/>
        </p:nvSpPr>
        <p:spPr>
          <a:xfrm>
            <a:off x="372533" y="1320840"/>
            <a:ext cx="2737507" cy="3071882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Прямоугольник 13_1"/>
          <p:cNvSpPr/>
          <p:nvPr/>
        </p:nvSpPr>
        <p:spPr>
          <a:xfrm>
            <a:off x="4350076" y="1358224"/>
            <a:ext cx="2756272" cy="3044828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Прямоугольник 3_1"/>
          <p:cNvSpPr/>
          <p:nvPr/>
        </p:nvSpPr>
        <p:spPr>
          <a:xfrm>
            <a:off x="389519" y="550800"/>
            <a:ext cx="11305441" cy="708120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Заголовок 1_1"/>
          <p:cNvSpPr/>
          <p:nvPr/>
        </p:nvSpPr>
        <p:spPr>
          <a:xfrm>
            <a:off x="776614" y="540000"/>
            <a:ext cx="10083452" cy="770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50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FFFFFF"/>
                </a:solidFill>
                <a:latin typeface="Calibri Light"/>
                <a:ea typeface="DejaVu Sans"/>
              </a:rPr>
              <a:t>Инструменты для обеспечения централизации</a:t>
            </a:r>
            <a:endParaRPr lang="ru-RU" sz="4400" b="0" strike="noStrike" spc="-1" dirty="0">
              <a:latin typeface="XO Oriel"/>
            </a:endParaRPr>
          </a:p>
        </p:txBody>
      </p:sp>
      <p:sp>
        <p:nvSpPr>
          <p:cNvPr id="136" name="Прямоугольник 13_0"/>
          <p:cNvSpPr/>
          <p:nvPr/>
        </p:nvSpPr>
        <p:spPr>
          <a:xfrm>
            <a:off x="8271529" y="1327234"/>
            <a:ext cx="2801312" cy="3065488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Прямоугольник 13_2"/>
          <p:cNvSpPr/>
          <p:nvPr/>
        </p:nvSpPr>
        <p:spPr>
          <a:xfrm>
            <a:off x="6976997" y="4486152"/>
            <a:ext cx="4902283" cy="2172768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Прямоугольный треугольник 9_1"/>
          <p:cNvSpPr/>
          <p:nvPr/>
        </p:nvSpPr>
        <p:spPr>
          <a:xfrm rot="5400000">
            <a:off x="7149960" y="4759504"/>
            <a:ext cx="635760" cy="53496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Текст 4_0"/>
          <p:cNvSpPr/>
          <p:nvPr/>
        </p:nvSpPr>
        <p:spPr>
          <a:xfrm>
            <a:off x="6149520" y="986580"/>
            <a:ext cx="2694960" cy="64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>
                <a:solidFill>
                  <a:srgbClr val="001226"/>
                </a:solidFill>
                <a:latin typeface="Calibri"/>
                <a:ea typeface="DejaVu Sans"/>
              </a:rPr>
              <a:t> </a:t>
            </a:r>
            <a:endParaRPr lang="ru-RU" sz="2200" b="0" strike="noStrike" spc="-1">
              <a:latin typeface="XO Oriel"/>
            </a:endParaRPr>
          </a:p>
        </p:txBody>
      </p:sp>
      <p:sp>
        <p:nvSpPr>
          <p:cNvPr id="141" name="Прямоугольник 8_3"/>
          <p:cNvSpPr/>
          <p:nvPr/>
        </p:nvSpPr>
        <p:spPr>
          <a:xfrm>
            <a:off x="9000000" y="2849760"/>
            <a:ext cx="287532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</p:txBody>
      </p:sp>
      <p:sp>
        <p:nvSpPr>
          <p:cNvPr id="142" name="Прямоугольник 8_1"/>
          <p:cNvSpPr/>
          <p:nvPr/>
        </p:nvSpPr>
        <p:spPr>
          <a:xfrm>
            <a:off x="480325" y="1228321"/>
            <a:ext cx="2694960" cy="362928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В 2008 году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создана Региональная информационная система в сфере закупок 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(РИС ЗВО)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ru-RU" sz="2200" b="0" strike="noStrike" spc="-1" dirty="0">
              <a:latin typeface="XO Oriel"/>
            </a:endParaRPr>
          </a:p>
        </p:txBody>
      </p:sp>
      <p:sp>
        <p:nvSpPr>
          <p:cNvPr id="143" name="Прямоугольный треугольник 8_0"/>
          <p:cNvSpPr/>
          <p:nvPr/>
        </p:nvSpPr>
        <p:spPr>
          <a:xfrm rot="16200000" flipH="1" flipV="1">
            <a:off x="6912557" y="4594516"/>
            <a:ext cx="81576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Прямоугольный треугольник 7_0"/>
          <p:cNvSpPr/>
          <p:nvPr/>
        </p:nvSpPr>
        <p:spPr>
          <a:xfrm rot="5400000" flipH="1" flipV="1">
            <a:off x="11170800" y="5981040"/>
            <a:ext cx="570600" cy="47772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Прямоугольный треугольник 8_1"/>
          <p:cNvSpPr/>
          <p:nvPr/>
        </p:nvSpPr>
        <p:spPr>
          <a:xfrm rot="5400000" flipH="1" flipV="1">
            <a:off x="11113920" y="6007320"/>
            <a:ext cx="83412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Прямоугольный треугольник 9_0"/>
          <p:cNvSpPr/>
          <p:nvPr/>
        </p:nvSpPr>
        <p:spPr>
          <a:xfrm rot="5400000">
            <a:off x="544639" y="1576479"/>
            <a:ext cx="635760" cy="53496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Прямоугольный треугольник 9_2"/>
          <p:cNvSpPr/>
          <p:nvPr/>
        </p:nvSpPr>
        <p:spPr>
          <a:xfrm rot="5400000">
            <a:off x="4481328" y="1605904"/>
            <a:ext cx="635760" cy="53496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Прямоугольный треугольник 9_3"/>
          <p:cNvSpPr/>
          <p:nvPr/>
        </p:nvSpPr>
        <p:spPr>
          <a:xfrm rot="5400000">
            <a:off x="8434264" y="1597020"/>
            <a:ext cx="635760" cy="53496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Прямоугольный треугольник 8_2"/>
          <p:cNvSpPr/>
          <p:nvPr/>
        </p:nvSpPr>
        <p:spPr>
          <a:xfrm rot="16200000" flipH="1" flipV="1">
            <a:off x="364098" y="1411614"/>
            <a:ext cx="81576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Прямоугольный треугольник 8_3"/>
          <p:cNvSpPr/>
          <p:nvPr/>
        </p:nvSpPr>
        <p:spPr>
          <a:xfrm rot="16200000" flipH="1" flipV="1">
            <a:off x="8217001" y="1462734"/>
            <a:ext cx="81576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Прямоугольный треугольник 8_4"/>
          <p:cNvSpPr/>
          <p:nvPr/>
        </p:nvSpPr>
        <p:spPr>
          <a:xfrm rot="16200000" flipH="1" flipV="1">
            <a:off x="4314648" y="1469219"/>
            <a:ext cx="81576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Прямоугольный треугольник 7_1"/>
          <p:cNvSpPr/>
          <p:nvPr/>
        </p:nvSpPr>
        <p:spPr>
          <a:xfrm rot="5400000" flipH="1" flipV="1">
            <a:off x="10152360" y="3698250"/>
            <a:ext cx="570600" cy="47772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Прямоугольный треугольник 8_5"/>
          <p:cNvSpPr/>
          <p:nvPr/>
        </p:nvSpPr>
        <p:spPr>
          <a:xfrm rot="5400000" flipH="1" flipV="1">
            <a:off x="10248699" y="3575371"/>
            <a:ext cx="83412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Прямоугольный треугольник 7_2"/>
          <p:cNvSpPr/>
          <p:nvPr/>
        </p:nvSpPr>
        <p:spPr>
          <a:xfrm rot="5400000" flipH="1" flipV="1">
            <a:off x="6223163" y="3635347"/>
            <a:ext cx="669912" cy="566409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 dirty="0"/>
          </a:p>
        </p:txBody>
      </p:sp>
      <p:sp>
        <p:nvSpPr>
          <p:cNvPr id="155" name="Прямоугольный треугольник 8_6"/>
          <p:cNvSpPr/>
          <p:nvPr/>
        </p:nvSpPr>
        <p:spPr>
          <a:xfrm rot="5400000" flipH="1" flipV="1">
            <a:off x="6270808" y="3592950"/>
            <a:ext cx="83412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Прямоугольный треугольник 7_3"/>
          <p:cNvSpPr/>
          <p:nvPr/>
        </p:nvSpPr>
        <p:spPr>
          <a:xfrm rot="5400000" flipH="1" flipV="1">
            <a:off x="2296870" y="3715022"/>
            <a:ext cx="570600" cy="47772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Прямоугольный треугольник 8_7"/>
          <p:cNvSpPr/>
          <p:nvPr/>
        </p:nvSpPr>
        <p:spPr>
          <a:xfrm rot="5400000" flipH="1" flipV="1">
            <a:off x="2284810" y="3631502"/>
            <a:ext cx="83412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4449067" y="1500128"/>
            <a:ext cx="2665080" cy="237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С 2013 года Комитетом ведется реестр цен на товары, работы, услуги</a:t>
            </a:r>
            <a:endParaRPr lang="ru-RU" sz="2200" b="0" strike="noStrike" spc="-1" dirty="0">
              <a:latin typeface="XO Oriel"/>
            </a:endParaRPr>
          </a:p>
        </p:txBody>
      </p:sp>
      <p:sp>
        <p:nvSpPr>
          <p:cNvPr id="159" name="Прямоугольник 8_0"/>
          <p:cNvSpPr/>
          <p:nvPr/>
        </p:nvSpPr>
        <p:spPr>
          <a:xfrm>
            <a:off x="7026422" y="4518058"/>
            <a:ext cx="4902283" cy="225865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С 2021 года (</a:t>
            </a:r>
            <a:r>
              <a:rPr lang="ru-RU" sz="2000" b="1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пилот с 2018 года</a:t>
            </a: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)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внедрение  автоматизированной системы управления исполнением государственных контрактов (МИК – модуль исполнения контрактов</a:t>
            </a:r>
            <a:r>
              <a:rPr lang="ru-RU" sz="2000" b="1" spc="-1" dirty="0">
                <a:solidFill>
                  <a:srgbClr val="FFFFFF"/>
                </a:solidFill>
                <a:latin typeface="Calibri"/>
                <a:ea typeface="DejaVu Sans"/>
              </a:rPr>
              <a:t>)</a:t>
            </a:r>
            <a:endParaRPr lang="ru-RU" sz="20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ru-RU" sz="2000" b="0" strike="noStrike" spc="-1" dirty="0">
              <a:latin typeface="XO Oriel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8317858" y="1306380"/>
            <a:ext cx="2665440" cy="279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С 2015 года формирование регионального каталога товаров, работ, услуг</a:t>
            </a:r>
            <a:endParaRPr lang="ru-RU" sz="2200" b="0" strike="noStrike" spc="-1" dirty="0">
              <a:latin typeface="XO Oriel"/>
            </a:endParaRPr>
          </a:p>
        </p:txBody>
      </p:sp>
      <p:sp>
        <p:nvSpPr>
          <p:cNvPr id="31" name="Прямоугольник 13_1">
            <a:extLst>
              <a:ext uri="{FF2B5EF4-FFF2-40B4-BE49-F238E27FC236}">
                <a16:creationId xmlns:a16="http://schemas.microsoft.com/office/drawing/2014/main" id="{03A888EB-687D-AA41-A3F3-1AD3E859E8D1}"/>
              </a:ext>
            </a:extLst>
          </p:cNvPr>
          <p:cNvSpPr/>
          <p:nvPr/>
        </p:nvSpPr>
        <p:spPr>
          <a:xfrm>
            <a:off x="1254077" y="4563648"/>
            <a:ext cx="4190292" cy="2132062"/>
          </a:xfrm>
          <a:prstGeom prst="rect">
            <a:avLst/>
          </a:prstGeom>
          <a:solidFill>
            <a:srgbClr val="00295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ru-RU" dirty="0" err="1"/>
              <a:t>пр</a:t>
            </a:r>
            <a:endParaRPr lang="ru-RU" dirty="0"/>
          </a:p>
        </p:txBody>
      </p:sp>
      <p:sp>
        <p:nvSpPr>
          <p:cNvPr id="34" name="Прямоугольный треугольник 7_2">
            <a:extLst>
              <a:ext uri="{FF2B5EF4-FFF2-40B4-BE49-F238E27FC236}">
                <a16:creationId xmlns:a16="http://schemas.microsoft.com/office/drawing/2014/main" id="{3D8F3189-6AFE-094E-BDCC-664E73E8F826}"/>
              </a:ext>
            </a:extLst>
          </p:cNvPr>
          <p:cNvSpPr/>
          <p:nvPr/>
        </p:nvSpPr>
        <p:spPr>
          <a:xfrm rot="5400000" flipH="1" flipV="1">
            <a:off x="4601249" y="5887039"/>
            <a:ext cx="669912" cy="566409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 dirty="0"/>
          </a:p>
        </p:txBody>
      </p:sp>
      <p:sp>
        <p:nvSpPr>
          <p:cNvPr id="33" name="Прямоугольный треугольник 8_6">
            <a:extLst>
              <a:ext uri="{FF2B5EF4-FFF2-40B4-BE49-F238E27FC236}">
                <a16:creationId xmlns:a16="http://schemas.microsoft.com/office/drawing/2014/main" id="{0121952C-1A79-0443-AC5F-643F8378CC0B}"/>
              </a:ext>
            </a:extLst>
          </p:cNvPr>
          <p:cNvSpPr/>
          <p:nvPr/>
        </p:nvSpPr>
        <p:spPr>
          <a:xfrm rot="5400000" flipH="1" flipV="1">
            <a:off x="4641618" y="5875740"/>
            <a:ext cx="83412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" name="Прямоугольный треугольник 9_0">
            <a:extLst>
              <a:ext uri="{FF2B5EF4-FFF2-40B4-BE49-F238E27FC236}">
                <a16:creationId xmlns:a16="http://schemas.microsoft.com/office/drawing/2014/main" id="{8CD131F3-01D8-6F45-8BE1-80090BAEE912}"/>
              </a:ext>
            </a:extLst>
          </p:cNvPr>
          <p:cNvSpPr/>
          <p:nvPr/>
        </p:nvSpPr>
        <p:spPr>
          <a:xfrm rot="5400000">
            <a:off x="1352022" y="4774869"/>
            <a:ext cx="635760" cy="53496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" name="Прямоугольный треугольник 8_4">
            <a:extLst>
              <a:ext uri="{FF2B5EF4-FFF2-40B4-BE49-F238E27FC236}">
                <a16:creationId xmlns:a16="http://schemas.microsoft.com/office/drawing/2014/main" id="{38BC88E8-A6CE-0C4A-AAAF-7029120E32F7}"/>
              </a:ext>
            </a:extLst>
          </p:cNvPr>
          <p:cNvSpPr/>
          <p:nvPr/>
        </p:nvSpPr>
        <p:spPr>
          <a:xfrm rot="16200000" flipH="1" flipV="1">
            <a:off x="1151372" y="4641187"/>
            <a:ext cx="815760" cy="6883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" name="Прямоугольник 8_1">
            <a:extLst>
              <a:ext uri="{FF2B5EF4-FFF2-40B4-BE49-F238E27FC236}">
                <a16:creationId xmlns:a16="http://schemas.microsoft.com/office/drawing/2014/main" id="{A664E47A-EF5B-B448-81A7-91D8E6DE015B}"/>
              </a:ext>
            </a:extLst>
          </p:cNvPr>
          <p:cNvSpPr/>
          <p:nvPr/>
        </p:nvSpPr>
        <p:spPr>
          <a:xfrm>
            <a:off x="1324080" y="4523529"/>
            <a:ext cx="3925749" cy="18154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В 2016 году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Начало функционирования системы малых закупок «Электронный магазин»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Прямоугольник 31_0"/>
          <p:cNvSpPr/>
          <p:nvPr/>
        </p:nvSpPr>
        <p:spPr>
          <a:xfrm>
            <a:off x="11520000" y="4320"/>
            <a:ext cx="718200" cy="6851880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Прямоугольник 29_1"/>
          <p:cNvSpPr/>
          <p:nvPr/>
        </p:nvSpPr>
        <p:spPr>
          <a:xfrm>
            <a:off x="0" y="1533240"/>
            <a:ext cx="4502880" cy="27900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Заголовок 1_3"/>
          <p:cNvSpPr/>
          <p:nvPr/>
        </p:nvSpPr>
        <p:spPr>
          <a:xfrm>
            <a:off x="1050480" y="329760"/>
            <a:ext cx="4217040" cy="69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4500" lnSpcReduction="20000"/>
          </a:bodyPr>
          <a:lstStyle/>
          <a:p>
            <a:pPr>
              <a:lnSpc>
                <a:spcPct val="90000"/>
              </a:lnSpc>
              <a:spcBef>
                <a:spcPts val="879"/>
              </a:spcBef>
              <a:spcAft>
                <a:spcPts val="601"/>
              </a:spcAft>
            </a:pPr>
            <a:r>
              <a:rPr lang="ru-RU" sz="3600" b="1" strike="noStrike" spc="-1" dirty="0">
                <a:solidFill>
                  <a:srgbClr val="002954"/>
                </a:solidFill>
                <a:latin typeface="Calibri Light"/>
                <a:ea typeface="DejaVu Sans"/>
              </a:rPr>
              <a:t>ЭТАПЫ ЦЕНТРАЛИЗАЦИИ</a:t>
            </a:r>
            <a:r>
              <a:rPr lang="ru-RU" sz="4400" b="1" strike="noStrike" spc="-1" dirty="0">
                <a:solidFill>
                  <a:srgbClr val="002954"/>
                </a:solidFill>
                <a:latin typeface="Calibri Light"/>
                <a:ea typeface="DejaVu Sans"/>
              </a:rPr>
              <a:t> </a:t>
            </a:r>
            <a:endParaRPr lang="ru-RU" sz="4400" b="0" strike="noStrike" spc="-1" dirty="0">
              <a:latin typeface="XO Oriel"/>
            </a:endParaRPr>
          </a:p>
        </p:txBody>
      </p:sp>
      <p:sp>
        <p:nvSpPr>
          <p:cNvPr id="120" name="Объект 2_0"/>
          <p:cNvSpPr/>
          <p:nvPr/>
        </p:nvSpPr>
        <p:spPr>
          <a:xfrm>
            <a:off x="264600" y="1512000"/>
            <a:ext cx="10354320" cy="665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Централизация иных торгов       </a:t>
            </a:r>
            <a:endParaRPr lang="ru-RU" sz="18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2200" b="0" strike="noStrike" spc="-1" dirty="0">
              <a:latin typeface="XO Oriel"/>
            </a:endParaRPr>
          </a:p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2016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- проведение </a:t>
            </a:r>
            <a:r>
              <a:rPr lang="ru-RU" sz="22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предварительных отборов подрядных организаций</a:t>
            </a:r>
            <a:r>
              <a:rPr lang="ru-RU" sz="2200" b="0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 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для оказания услуг и (или) выполнения работ по капитальному ремонту общего имущества в многоквартирном доме.  Ведение реестра квалифицированных подрядных организаций </a:t>
            </a:r>
            <a:endParaRPr lang="ru-RU" sz="2200" b="0" strike="noStrike" spc="-1" dirty="0">
              <a:latin typeface="XO Oriel"/>
            </a:endParaRPr>
          </a:p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2018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— проведение </a:t>
            </a:r>
            <a:r>
              <a:rPr lang="ru-RU" sz="22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конкурсных отборов региональных операторов по обращению с твердыми коммунальными отходами</a:t>
            </a:r>
            <a:endParaRPr lang="ru-RU" sz="2200" b="0" strike="noStrike" spc="-1" dirty="0">
              <a:solidFill>
                <a:srgbClr val="0070C0"/>
              </a:solidFill>
              <a:latin typeface="XO Oriel"/>
            </a:endParaRPr>
          </a:p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2018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— проведение </a:t>
            </a:r>
            <a:r>
              <a:rPr lang="ru-RU" sz="22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торгов (аукциона на понижение цены) по выбору исполнителя услуг по перемещению и (или) хранению задержанных транспортных средств</a:t>
            </a:r>
            <a:r>
              <a:rPr lang="ru-RU" sz="2200" b="0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 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при установлении тарифов на перемещение и хранение задержанных транспортных средств на территориях муниципальных образований области</a:t>
            </a:r>
            <a:endParaRPr lang="ru-RU" sz="2200" b="0" strike="noStrike" spc="-1" dirty="0">
              <a:latin typeface="XO Oriel"/>
            </a:endParaRPr>
          </a:p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2022 год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- проведение аукционов </a:t>
            </a:r>
            <a:r>
              <a:rPr lang="ru-RU" sz="22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на право пользования участками недр местного значения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расположенными на территории Вологодской области</a:t>
            </a:r>
            <a:endParaRPr lang="ru-RU" sz="2200" b="0" strike="noStrike" spc="-1" dirty="0">
              <a:latin typeface="XO Oriel"/>
            </a:endParaRPr>
          </a:p>
        </p:txBody>
      </p:sp>
      <p:sp>
        <p:nvSpPr>
          <p:cNvPr id="121" name="Прямоугольный треугольник 11_0"/>
          <p:cNvSpPr/>
          <p:nvPr/>
        </p:nvSpPr>
        <p:spPr>
          <a:xfrm rot="5400000">
            <a:off x="341280" y="29988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Прямоугольный треугольник 10_0"/>
          <p:cNvSpPr/>
          <p:nvPr/>
        </p:nvSpPr>
        <p:spPr>
          <a:xfrm rot="5400000">
            <a:off x="36720" y="19440"/>
            <a:ext cx="1221120" cy="1221120"/>
          </a:xfrm>
          <a:prstGeom prst="rtTriangle">
            <a:avLst/>
          </a:prstGeom>
          <a:noFill/>
          <a:ln w="76200">
            <a:solidFill>
              <a:srgbClr val="0029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Прямоугольный треугольник 36_0"/>
          <p:cNvSpPr/>
          <p:nvPr/>
        </p:nvSpPr>
        <p:spPr>
          <a:xfrm rot="5400000" flipH="1" flipV="1">
            <a:off x="10259640" y="571680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Прямоугольный треугольник 37_0"/>
          <p:cNvSpPr/>
          <p:nvPr/>
        </p:nvSpPr>
        <p:spPr>
          <a:xfrm rot="5400000" flipH="1" flipV="1">
            <a:off x="10260000" y="5578920"/>
            <a:ext cx="1221120" cy="1221120"/>
          </a:xfrm>
          <a:prstGeom prst="rtTriangle">
            <a:avLst/>
          </a:prstGeom>
          <a:noFill/>
          <a:ln w="76200">
            <a:solidFill>
              <a:srgbClr val="0029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Прямоугольник 6_0"/>
          <p:cNvSpPr/>
          <p:nvPr/>
        </p:nvSpPr>
        <p:spPr>
          <a:xfrm>
            <a:off x="0" y="1626840"/>
            <a:ext cx="12186000" cy="4668120"/>
          </a:xfrm>
          <a:prstGeom prst="rect">
            <a:avLst/>
          </a:prstGeom>
          <a:solidFill>
            <a:srgbClr val="002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Заголовок 1_2"/>
          <p:cNvSpPr/>
          <p:nvPr/>
        </p:nvSpPr>
        <p:spPr>
          <a:xfrm>
            <a:off x="1477800" y="306000"/>
            <a:ext cx="4641120" cy="119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70C0"/>
                </a:solidFill>
                <a:latin typeface="Calibri Light"/>
                <a:ea typeface="DejaVu Sans"/>
              </a:rPr>
              <a:t>ПЕРСПЕКТИВЫ</a:t>
            </a:r>
            <a:r>
              <a:rPr lang="ru-RU" sz="5400" b="1" strike="noStrike" spc="-1" dirty="0">
                <a:solidFill>
                  <a:srgbClr val="0070C0"/>
                </a:solidFill>
                <a:latin typeface="Calibri Light"/>
                <a:ea typeface="DejaVu Sans"/>
              </a:rPr>
              <a:t> </a:t>
            </a:r>
            <a:endParaRPr lang="ru-RU" sz="5400" b="0" strike="noStrike" spc="-1" dirty="0">
              <a:solidFill>
                <a:srgbClr val="0070C0"/>
              </a:solidFill>
              <a:latin typeface="XO Oriel"/>
            </a:endParaRPr>
          </a:p>
        </p:txBody>
      </p:sp>
      <p:sp>
        <p:nvSpPr>
          <p:cNvPr id="163" name="Объект 3_1"/>
          <p:cNvSpPr/>
          <p:nvPr/>
        </p:nvSpPr>
        <p:spPr>
          <a:xfrm>
            <a:off x="595080" y="2081160"/>
            <a:ext cx="10921320" cy="367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15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4400" b="1" strike="noStrike" spc="-1">
                <a:solidFill>
                  <a:srgbClr val="FFFFFF"/>
                </a:solidFill>
                <a:latin typeface="Calibri Light"/>
                <a:ea typeface="DejaVu Sans"/>
              </a:rPr>
              <a:t> </a:t>
            </a:r>
            <a:endParaRPr lang="ru-RU" sz="4400" b="0" strike="noStrike" spc="-1">
              <a:latin typeface="XO Orie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ru-RU" sz="4400" b="0" strike="noStrike" spc="-1">
              <a:latin typeface="XO Orie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64" name="Прямоугольный треугольник 7_4"/>
          <p:cNvSpPr/>
          <p:nvPr/>
        </p:nvSpPr>
        <p:spPr>
          <a:xfrm rot="5400000" flipH="1" flipV="1">
            <a:off x="10894320" y="517896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Прямоугольный треугольник 8_8"/>
          <p:cNvSpPr/>
          <p:nvPr/>
        </p:nvSpPr>
        <p:spPr>
          <a:xfrm rot="5400000" flipH="1" flipV="1">
            <a:off x="10833840" y="5214960"/>
            <a:ext cx="1221120" cy="1221120"/>
          </a:xfrm>
          <a:prstGeom prst="rtTriangle">
            <a:avLst/>
          </a:prstGeom>
          <a:noFill/>
          <a:ln w="76200">
            <a:solidFill>
              <a:srgbClr val="DEEB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Прямоугольный треугольник 9_4"/>
          <p:cNvSpPr/>
          <p:nvPr/>
        </p:nvSpPr>
        <p:spPr>
          <a:xfrm rot="5400000">
            <a:off x="341280" y="299880"/>
            <a:ext cx="940680" cy="940680"/>
          </a:xfrm>
          <a:prstGeom prst="rtTriangle">
            <a:avLst/>
          </a:prstGeom>
          <a:solidFill>
            <a:srgbClr val="5B9BD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Прямоугольный треугольник 10_1"/>
          <p:cNvSpPr/>
          <p:nvPr/>
        </p:nvSpPr>
        <p:spPr>
          <a:xfrm rot="5400000">
            <a:off x="36720" y="19440"/>
            <a:ext cx="1221120" cy="1221120"/>
          </a:xfrm>
          <a:prstGeom prst="rtTriangle">
            <a:avLst/>
          </a:prstGeom>
          <a:noFill/>
          <a:ln w="76200">
            <a:solidFill>
              <a:srgbClr val="0029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68" name="Рисунок 7_1" descr="I:\Пользователи\Цивилев Игорь Сергеевич\темп\документы старые старые\МОИ ДОКУМЕНТЫ\ВЫСТАВКИ\Москва\СЛОНУ\логотип Комитета.jpg"/>
          <p:cNvPicPr/>
          <p:nvPr/>
        </p:nvPicPr>
        <p:blipFill>
          <a:blip r:embed="rId2" cstate="print"/>
          <a:stretch/>
        </p:blipFill>
        <p:spPr>
          <a:xfrm>
            <a:off x="10620000" y="180000"/>
            <a:ext cx="1239480" cy="1373400"/>
          </a:xfrm>
          <a:prstGeom prst="rect">
            <a:avLst/>
          </a:prstGeom>
          <a:ln w="9525"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29E9CF-9731-1640-B644-E9EAED4234C7}"/>
              </a:ext>
            </a:extLst>
          </p:cNvPr>
          <p:cNvSpPr txBox="1"/>
          <p:nvPr/>
        </p:nvSpPr>
        <p:spPr>
          <a:xfrm>
            <a:off x="341280" y="1833840"/>
            <a:ext cx="1136086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4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расширение перечня товаров, работ, услуг для совместных закупок по 44-ФЗ и 223-ФЗ (для региональных и муниципальных заказчиков)</a:t>
            </a:r>
          </a:p>
          <a:p>
            <a:pPr marL="342900" indent="-342900" algn="just">
              <a:buFontTx/>
              <a:buChar char="-"/>
            </a:pPr>
            <a:endParaRPr lang="ru-RU" sz="8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1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4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централизация муниципальных закупок </a:t>
            </a:r>
          </a:p>
          <a:p>
            <a:pPr marL="342900" indent="-342900" algn="just">
              <a:buFontTx/>
              <a:buChar char="-"/>
            </a:pPr>
            <a:endParaRPr lang="ru-RU" sz="8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1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4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централизация имущественных торгов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948</Words>
  <Application>Microsoft Macintosh PowerPoint</Application>
  <PresentationFormat>Широкоэкранный</PresentationFormat>
  <Paragraphs>130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XO Oriel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Очно-заочные дебаты «Могут ли быть определены идеальные обоснованные характеристики медицинского оборудования, закупаемого за счёт бюджета?»</dc:title>
  <dc:creator>Юлия Обаляева</dc:creator>
  <cp:lastModifiedBy>Евгений Гороховский</cp:lastModifiedBy>
  <cp:revision>194</cp:revision>
  <dcterms:created xsi:type="dcterms:W3CDTF">2020-11-11T11:51:08Z</dcterms:created>
  <dcterms:modified xsi:type="dcterms:W3CDTF">2023-05-14T22:00:12Z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1DA1282A-8C1D-4224-93C4-7692EA3A2034</vt:lpwstr>
  </property>
  <property fmtid="{D5CDD505-2E9C-101B-9397-08002B2CF9AE}" pid="3" name="ArticulatePath">
    <vt:lpwstr>Очно-заочные дебаты ВО</vt:lpwstr>
  </property>
  <property fmtid="{D5CDD505-2E9C-101B-9397-08002B2CF9AE}" pid="4" name="PresentationFormat">
    <vt:lpwstr>Произвольный</vt:lpwstr>
  </property>
  <property fmtid="{D5CDD505-2E9C-101B-9397-08002B2CF9AE}" pid="5" name="Slides">
    <vt:i4>8</vt:i4>
  </property>
</Properties>
</file>